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62" r:id="rId4"/>
    <p:sldId id="259" r:id="rId5"/>
    <p:sldId id="258" r:id="rId6"/>
    <p:sldId id="260" r:id="rId7"/>
    <p:sldId id="263" r:id="rId8"/>
    <p:sldId id="268" r:id="rId9"/>
    <p:sldId id="269" r:id="rId10"/>
    <p:sldId id="265" r:id="rId11"/>
    <p:sldId id="266" r:id="rId12"/>
    <p:sldId id="270" r:id="rId13"/>
    <p:sldId id="257" r:id="rId14"/>
    <p:sldId id="271" r:id="rId1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a:srgbClr val="000066"/>
    <a:srgbClr val="003366"/>
    <a:srgbClr val="006600"/>
    <a:srgbClr val="339933"/>
    <a:srgbClr val="008080"/>
    <a:srgbClr val="339966"/>
    <a:srgbClr val="336600"/>
    <a:srgbClr val="0080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C56BA1-E1CE-495F-AE45-7FE16632D2BF}" type="datetimeFigureOut">
              <a:rPr lang="en-GB" smtClean="0"/>
              <a:t>01/09/2019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3370823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6BA1-E1CE-495F-AE45-7FE16632D2BF}" type="datetimeFigureOut">
              <a:rPr lang="en-GB" smtClean="0"/>
              <a:t>01/09/2019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1067820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6BA1-E1CE-495F-AE45-7FE16632D2BF}" type="datetimeFigureOut">
              <a:rPr lang="en-GB" smtClean="0"/>
              <a:t>01/09/2019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303240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C56BA1-E1CE-495F-AE45-7FE16632D2BF}" type="datetimeFigureOut">
              <a:rPr lang="en-GB" smtClean="0"/>
              <a:t>01/09/2019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84503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C56BA1-E1CE-495F-AE45-7FE16632D2BF}" type="datetimeFigureOut">
              <a:rPr lang="en-GB" smtClean="0"/>
              <a:t>01/09/2019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240197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C56BA1-E1CE-495F-AE45-7FE16632D2BF}" type="datetimeFigureOut">
              <a:rPr lang="en-GB" smtClean="0"/>
              <a:t>01/09/2019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369194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C56BA1-E1CE-495F-AE45-7FE16632D2BF}" type="datetimeFigureOut">
              <a:rPr lang="en-GB" smtClean="0"/>
              <a:t>01/09/2019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272741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C56BA1-E1CE-495F-AE45-7FE16632D2BF}" type="datetimeFigureOut">
              <a:rPr lang="en-GB" smtClean="0"/>
              <a:t>01/09/2019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362527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C56BA1-E1CE-495F-AE45-7FE16632D2BF}" type="datetimeFigureOut">
              <a:rPr lang="en-GB" smtClean="0"/>
              <a:t>01/09/2019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3984781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56BA1-E1CE-495F-AE45-7FE16632D2BF}" type="datetimeFigureOut">
              <a:rPr lang="en-GB" smtClean="0"/>
              <a:t>01/09/2019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296638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C56BA1-E1CE-495F-AE45-7FE16632D2BF}" type="datetimeFigureOut">
              <a:rPr lang="en-GB" smtClean="0"/>
              <a:t>01/09/2019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28E2CD-397B-42CC-923D-DA53958F80B4}" type="slidenum">
              <a:rPr lang="en-GB" smtClean="0"/>
              <a:t>‹#›</a:t>
            </a:fld>
            <a:endParaRPr lang="en-GB"/>
          </a:p>
        </p:txBody>
      </p:sp>
    </p:spTree>
    <p:extLst>
      <p:ext uri="{BB962C8B-B14F-4D97-AF65-F5344CB8AC3E}">
        <p14:creationId xmlns:p14="http://schemas.microsoft.com/office/powerpoint/2010/main" val="259738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C56BA1-E1CE-495F-AE45-7FE16632D2BF}" type="datetimeFigureOut">
              <a:rPr lang="en-GB" smtClean="0"/>
              <a:t>01/09/2019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8E2CD-397B-42CC-923D-DA53958F80B4}" type="slidenum">
              <a:rPr lang="en-GB" smtClean="0"/>
              <a:t>‹#›</a:t>
            </a:fld>
            <a:endParaRPr lang="en-GB"/>
          </a:p>
        </p:txBody>
      </p:sp>
    </p:spTree>
    <p:extLst>
      <p:ext uri="{BB962C8B-B14F-4D97-AF65-F5344CB8AC3E}">
        <p14:creationId xmlns:p14="http://schemas.microsoft.com/office/powerpoint/2010/main" val="806046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a:bodyPr>
          <a:lstStyle/>
          <a:p>
            <a:endParaRPr lang="en-GB" dirty="0"/>
          </a:p>
        </p:txBody>
      </p:sp>
      <p:sp>
        <p:nvSpPr>
          <p:cNvPr id="3" name="Content Placeholder 2"/>
          <p:cNvSpPr>
            <a:spLocks noGrp="1"/>
          </p:cNvSpPr>
          <p:nvPr>
            <p:ph idx="1"/>
          </p:nvPr>
        </p:nvSpPr>
        <p:spPr>
          <a:xfrm>
            <a:off x="838200" y="365125"/>
            <a:ext cx="10515600" cy="5811838"/>
          </a:xfrm>
        </p:spPr>
        <p:txBody>
          <a:bodyPr>
            <a:normAutofit fontScale="92500" lnSpcReduction="10000"/>
          </a:bodyPr>
          <a:lstStyle/>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pPr marL="0" indent="0" algn="ctr">
              <a:buNone/>
            </a:pPr>
            <a:r>
              <a:rPr lang="en-GB" sz="4800" b="1" dirty="0" smtClean="0">
                <a:solidFill>
                  <a:schemeClr val="bg1"/>
                </a:solidFill>
              </a:rPr>
              <a:t>Minerva Parent Workshop </a:t>
            </a:r>
          </a:p>
          <a:p>
            <a:pPr marL="0" indent="0" algn="ctr">
              <a:buNone/>
            </a:pPr>
            <a:r>
              <a:rPr lang="en-GB" sz="4800" b="1" dirty="0" smtClean="0">
                <a:solidFill>
                  <a:schemeClr val="bg1"/>
                </a:solidFill>
              </a:rPr>
              <a:t>Growth </a:t>
            </a:r>
            <a:r>
              <a:rPr lang="en-GB" sz="4800" b="1" dirty="0" err="1" smtClean="0">
                <a:solidFill>
                  <a:schemeClr val="bg1"/>
                </a:solidFill>
              </a:rPr>
              <a:t>Mindset</a:t>
            </a:r>
            <a:endParaRPr lang="en-GB" sz="4800" b="1" dirty="0" smtClean="0">
              <a:solidFill>
                <a:schemeClr val="bg1"/>
              </a:solidFill>
            </a:endParaRPr>
          </a:p>
          <a:p>
            <a:pPr marL="0" indent="0" algn="ctr">
              <a:buNone/>
            </a:pPr>
            <a:r>
              <a:rPr lang="en-GB" sz="4800" b="1" dirty="0" smtClean="0">
                <a:solidFill>
                  <a:schemeClr val="bg1"/>
                </a:solidFill>
              </a:rPr>
              <a:t>September 2019</a:t>
            </a:r>
            <a:endParaRPr lang="en-GB" sz="4800" b="1" dirty="0">
              <a:solidFill>
                <a:schemeClr val="bg1"/>
              </a:solidFill>
            </a:endParaRP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4105275" y="483326"/>
            <a:ext cx="3981450" cy="3174274"/>
          </a:xfrm>
          <a:prstGeom prst="rect">
            <a:avLst/>
          </a:prstGeom>
          <a:solidFill>
            <a:schemeClr val="accent2">
              <a:lumMod val="60000"/>
              <a:lumOff val="40000"/>
            </a:schemeClr>
          </a:solidFill>
          <a:ln>
            <a:noFill/>
          </a:ln>
        </p:spPr>
      </p:pic>
    </p:spTree>
    <p:extLst>
      <p:ext uri="{BB962C8B-B14F-4D97-AF65-F5344CB8AC3E}">
        <p14:creationId xmlns:p14="http://schemas.microsoft.com/office/powerpoint/2010/main" val="4285500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Parents: what doesn’t work</a:t>
            </a:r>
            <a:endParaRPr lang="en-GB" b="1" dirty="0">
              <a:solidFill>
                <a:schemeClr val="bg1"/>
              </a:solidFill>
            </a:endParaRPr>
          </a:p>
        </p:txBody>
      </p:sp>
      <p:sp>
        <p:nvSpPr>
          <p:cNvPr id="3" name="Content Placeholder 2"/>
          <p:cNvSpPr>
            <a:spLocks noGrp="1"/>
          </p:cNvSpPr>
          <p:nvPr>
            <p:ph idx="1"/>
          </p:nvPr>
        </p:nvSpPr>
        <p:spPr>
          <a:xfrm>
            <a:off x="838200" y="1690688"/>
            <a:ext cx="10515600" cy="4486275"/>
          </a:xfrm>
        </p:spPr>
        <p:txBody>
          <a:bodyPr/>
          <a:lstStyle/>
          <a:p>
            <a:r>
              <a:rPr lang="en-GB" dirty="0" smtClean="0">
                <a:solidFill>
                  <a:schemeClr val="bg1"/>
                </a:solidFill>
              </a:rPr>
              <a:t>Being too involved (e.g. helping </a:t>
            </a:r>
            <a:r>
              <a:rPr lang="en-GB" dirty="0">
                <a:solidFill>
                  <a:schemeClr val="bg1"/>
                </a:solidFill>
              </a:rPr>
              <a:t>y</a:t>
            </a:r>
            <a:r>
              <a:rPr lang="en-GB" dirty="0" smtClean="0">
                <a:solidFill>
                  <a:schemeClr val="bg1"/>
                </a:solidFill>
              </a:rPr>
              <a:t>our children a lot with their homework)</a:t>
            </a:r>
          </a:p>
          <a:p>
            <a:r>
              <a:rPr lang="en-GB" dirty="0" smtClean="0">
                <a:solidFill>
                  <a:schemeClr val="bg1"/>
                </a:solidFill>
              </a:rPr>
              <a:t>Over-praising and using fixed praise</a:t>
            </a:r>
          </a:p>
          <a:p>
            <a:r>
              <a:rPr lang="en-GB" dirty="0" smtClean="0">
                <a:solidFill>
                  <a:schemeClr val="bg1"/>
                </a:solidFill>
              </a:rPr>
              <a:t>Going into battle for your child when she/he experiences </a:t>
            </a:r>
            <a:r>
              <a:rPr lang="en-GB" u="sng" dirty="0" smtClean="0">
                <a:solidFill>
                  <a:schemeClr val="bg1"/>
                </a:solidFill>
              </a:rPr>
              <a:t>momentary</a:t>
            </a:r>
            <a:r>
              <a:rPr lang="en-GB" dirty="0" smtClean="0">
                <a:solidFill>
                  <a:schemeClr val="bg1"/>
                </a:solidFill>
              </a:rPr>
              <a:t> failure, low self-esteem or anxiety</a:t>
            </a:r>
          </a:p>
          <a:p>
            <a:r>
              <a:rPr lang="en-GB" dirty="0" smtClean="0">
                <a:solidFill>
                  <a:schemeClr val="bg1"/>
                </a:solidFill>
              </a:rPr>
              <a:t>Seeking to eliminate boredom from your child’s life</a:t>
            </a:r>
          </a:p>
          <a:p>
            <a:r>
              <a:rPr lang="en-GB" dirty="0" smtClean="0">
                <a:solidFill>
                  <a:schemeClr val="bg1"/>
                </a:solidFill>
              </a:rPr>
              <a:t>Telling them about times in your life when you overcame adversity / or how much tougher things were when you were young</a:t>
            </a:r>
            <a:endParaRPr lang="en-GB" dirty="0">
              <a:solidFill>
                <a:schemeClr val="bg1"/>
              </a:solidFill>
            </a:endParaRPr>
          </a:p>
        </p:txBody>
      </p:sp>
    </p:spTree>
    <p:extLst>
      <p:ext uri="{BB962C8B-B14F-4D97-AF65-F5344CB8AC3E}">
        <p14:creationId xmlns:p14="http://schemas.microsoft.com/office/powerpoint/2010/main" val="3865871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Parents: 6 rules of communication</a:t>
            </a:r>
            <a:endParaRPr lang="en-GB" b="1" dirty="0">
              <a:solidFill>
                <a:schemeClr val="bg1"/>
              </a:solidFill>
            </a:endParaRPr>
          </a:p>
        </p:txBody>
      </p:sp>
      <p:sp>
        <p:nvSpPr>
          <p:cNvPr id="3" name="Content Placeholder 2"/>
          <p:cNvSpPr>
            <a:spLocks noGrp="1"/>
          </p:cNvSpPr>
          <p:nvPr>
            <p:ph idx="1"/>
          </p:nvPr>
        </p:nvSpPr>
        <p:spPr>
          <a:xfrm>
            <a:off x="838200" y="1371600"/>
            <a:ext cx="10515600" cy="5146765"/>
          </a:xfrm>
        </p:spPr>
        <p:txBody>
          <a:bodyPr>
            <a:normAutofit fontScale="92500" lnSpcReduction="10000"/>
          </a:bodyPr>
          <a:lstStyle/>
          <a:p>
            <a:r>
              <a:rPr lang="en-GB" dirty="0" smtClean="0">
                <a:solidFill>
                  <a:schemeClr val="bg1"/>
                </a:solidFill>
              </a:rPr>
              <a:t>Use process praise and criticism rather than fixed praise and criticism</a:t>
            </a:r>
          </a:p>
          <a:p>
            <a:r>
              <a:rPr lang="en-GB" dirty="0" smtClean="0">
                <a:solidFill>
                  <a:schemeClr val="bg1"/>
                </a:solidFill>
              </a:rPr>
              <a:t>Avoid weighted language (good/bad) and use language like skilful/unskilful</a:t>
            </a:r>
          </a:p>
          <a:p>
            <a:r>
              <a:rPr lang="en-GB" dirty="0" smtClean="0">
                <a:solidFill>
                  <a:schemeClr val="bg1"/>
                </a:solidFill>
              </a:rPr>
              <a:t>Be open (in a measured and age appropriate way) about your own experiences of low self-esteem, anxiety, and so on (such things cannot be removed, only managed)</a:t>
            </a:r>
          </a:p>
          <a:p>
            <a:r>
              <a:rPr lang="en-GB" dirty="0" smtClean="0">
                <a:solidFill>
                  <a:schemeClr val="bg1"/>
                </a:solidFill>
              </a:rPr>
              <a:t>Be careful of ‘infecting’ your child with your views about certain subjects (e.g. ‘Don’t worry, I hated Maths as well’ or ‘Art will be a nice rest between the more academic subjects’)</a:t>
            </a:r>
          </a:p>
          <a:p>
            <a:r>
              <a:rPr lang="en-GB" dirty="0" smtClean="0">
                <a:solidFill>
                  <a:schemeClr val="bg1"/>
                </a:solidFill>
              </a:rPr>
              <a:t>Do not indulge in nonsense about learning styles – they don’t exist. By-and-large (beyond general good teaching and learning habits) the ‘style’ of learning is dictated by the discipline being learned</a:t>
            </a:r>
          </a:p>
          <a:p>
            <a:r>
              <a:rPr lang="en-GB" dirty="0" smtClean="0">
                <a:solidFill>
                  <a:schemeClr val="bg1"/>
                </a:solidFill>
              </a:rPr>
              <a:t>Do not indulge in language about ‘you can be whatever you want to be’ – instead focus on the importance of service to others and duty</a:t>
            </a:r>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397594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Parents: 6 recommended approaches</a:t>
            </a:r>
            <a:endParaRPr lang="en-GB" b="1" dirty="0">
              <a:solidFill>
                <a:schemeClr val="bg1"/>
              </a:solidFill>
            </a:endParaRPr>
          </a:p>
        </p:txBody>
      </p:sp>
      <p:sp>
        <p:nvSpPr>
          <p:cNvPr id="3" name="Content Placeholder 2"/>
          <p:cNvSpPr>
            <a:spLocks noGrp="1"/>
          </p:cNvSpPr>
          <p:nvPr>
            <p:ph idx="1"/>
          </p:nvPr>
        </p:nvSpPr>
        <p:spPr>
          <a:xfrm>
            <a:off x="838200" y="1428750"/>
            <a:ext cx="10515600" cy="4748213"/>
          </a:xfrm>
        </p:spPr>
        <p:txBody>
          <a:bodyPr>
            <a:normAutofit fontScale="92500"/>
          </a:bodyPr>
          <a:lstStyle/>
          <a:p>
            <a:r>
              <a:rPr lang="en-GB" dirty="0" smtClean="0">
                <a:solidFill>
                  <a:schemeClr val="bg1"/>
                </a:solidFill>
              </a:rPr>
              <a:t>Expect your child to experience failure and struggle (in fact, be very concerned if this doesn’t happen)</a:t>
            </a:r>
          </a:p>
          <a:p>
            <a:r>
              <a:rPr lang="en-GB" dirty="0" smtClean="0">
                <a:solidFill>
                  <a:schemeClr val="bg1"/>
                </a:solidFill>
              </a:rPr>
              <a:t>Use your time to read with your </a:t>
            </a:r>
            <a:r>
              <a:rPr lang="en-GB" dirty="0" smtClean="0">
                <a:solidFill>
                  <a:schemeClr val="bg1"/>
                </a:solidFill>
              </a:rPr>
              <a:t>child, </a:t>
            </a:r>
            <a:r>
              <a:rPr lang="en-GB" u="sng" dirty="0" smtClean="0">
                <a:solidFill>
                  <a:schemeClr val="bg1"/>
                </a:solidFill>
              </a:rPr>
              <a:t>not</a:t>
            </a:r>
            <a:r>
              <a:rPr lang="en-GB" dirty="0" smtClean="0">
                <a:solidFill>
                  <a:schemeClr val="bg1"/>
                </a:solidFill>
              </a:rPr>
              <a:t> to do their homework with them </a:t>
            </a:r>
          </a:p>
          <a:p>
            <a:r>
              <a:rPr lang="en-GB" dirty="0" smtClean="0">
                <a:solidFill>
                  <a:schemeClr val="bg1"/>
                </a:solidFill>
              </a:rPr>
              <a:t>Be aware enough of your child’s work habits to notice if they seem to be spending either too little or too much time on homework and communicate any concerns to school</a:t>
            </a:r>
          </a:p>
          <a:p>
            <a:r>
              <a:rPr lang="en-GB" dirty="0" smtClean="0">
                <a:solidFill>
                  <a:schemeClr val="bg1"/>
                </a:solidFill>
              </a:rPr>
              <a:t>Do act on </a:t>
            </a:r>
            <a:r>
              <a:rPr lang="en-GB" u="sng" dirty="0" smtClean="0">
                <a:solidFill>
                  <a:schemeClr val="bg1"/>
                </a:solidFill>
              </a:rPr>
              <a:t>sustained</a:t>
            </a:r>
            <a:r>
              <a:rPr lang="en-GB" dirty="0" smtClean="0">
                <a:solidFill>
                  <a:schemeClr val="bg1"/>
                </a:solidFill>
              </a:rPr>
              <a:t> signs of low self-esteem, depression, anxiety, perfectionism </a:t>
            </a:r>
          </a:p>
          <a:p>
            <a:r>
              <a:rPr lang="en-GB" dirty="0" smtClean="0">
                <a:solidFill>
                  <a:schemeClr val="bg1"/>
                </a:solidFill>
              </a:rPr>
              <a:t>Try to ensure that your child has </a:t>
            </a:r>
            <a:r>
              <a:rPr lang="en-GB" dirty="0" smtClean="0">
                <a:solidFill>
                  <a:schemeClr val="bg1"/>
                </a:solidFill>
              </a:rPr>
              <a:t>some time </a:t>
            </a:r>
            <a:r>
              <a:rPr lang="en-GB" dirty="0" smtClean="0">
                <a:solidFill>
                  <a:schemeClr val="bg1"/>
                </a:solidFill>
              </a:rPr>
              <a:t>in which to become bored</a:t>
            </a:r>
          </a:p>
          <a:p>
            <a:r>
              <a:rPr lang="en-GB" dirty="0" smtClean="0">
                <a:solidFill>
                  <a:schemeClr val="bg1"/>
                </a:solidFill>
              </a:rPr>
              <a:t>Be clear </a:t>
            </a:r>
            <a:r>
              <a:rPr lang="en-GB" dirty="0" smtClean="0">
                <a:solidFill>
                  <a:schemeClr val="bg1"/>
                </a:solidFill>
              </a:rPr>
              <a:t>and firm about </a:t>
            </a:r>
            <a:r>
              <a:rPr lang="en-GB" dirty="0" smtClean="0">
                <a:solidFill>
                  <a:schemeClr val="bg1"/>
                </a:solidFill>
              </a:rPr>
              <a:t>limits on TV and online time, but don’t go overboard. </a:t>
            </a:r>
            <a:endParaRPr lang="en-GB" dirty="0" smtClean="0"/>
          </a:p>
          <a:p>
            <a:endParaRPr lang="en-GB" dirty="0" smtClean="0"/>
          </a:p>
          <a:p>
            <a:endParaRPr lang="en-GB" dirty="0"/>
          </a:p>
        </p:txBody>
      </p:sp>
    </p:spTree>
    <p:extLst>
      <p:ext uri="{BB962C8B-B14F-4D97-AF65-F5344CB8AC3E}">
        <p14:creationId xmlns:p14="http://schemas.microsoft.com/office/powerpoint/2010/main" val="1847899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Some very big questions that are beyond this presentation</a:t>
            </a:r>
            <a:endParaRPr lang="en-GB"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GB" dirty="0" smtClean="0">
                <a:solidFill>
                  <a:schemeClr val="bg1"/>
                </a:solidFill>
              </a:rPr>
              <a:t>Is growth </a:t>
            </a:r>
            <a:r>
              <a:rPr lang="en-GB" dirty="0" err="1" smtClean="0">
                <a:solidFill>
                  <a:schemeClr val="bg1"/>
                </a:solidFill>
              </a:rPr>
              <a:t>mindset</a:t>
            </a:r>
            <a:r>
              <a:rPr lang="en-GB" dirty="0" smtClean="0">
                <a:solidFill>
                  <a:schemeClr val="bg1"/>
                </a:solidFill>
              </a:rPr>
              <a:t> more important in our time than in the past?</a:t>
            </a:r>
          </a:p>
          <a:p>
            <a:pPr marL="0" indent="0">
              <a:buNone/>
            </a:pPr>
            <a:endParaRPr lang="en-GB" dirty="0" smtClean="0">
              <a:solidFill>
                <a:schemeClr val="bg1"/>
              </a:solidFill>
            </a:endParaRPr>
          </a:p>
          <a:p>
            <a:r>
              <a:rPr lang="en-GB" dirty="0" smtClean="0">
                <a:solidFill>
                  <a:schemeClr val="bg1"/>
                </a:solidFill>
              </a:rPr>
              <a:t>Are our children really less resilient and more prone to anxiety, depression and blaming others than we were at their age?</a:t>
            </a:r>
          </a:p>
          <a:p>
            <a:pPr marL="0" indent="0">
              <a:buNone/>
            </a:pPr>
            <a:endParaRPr lang="en-GB" dirty="0" smtClean="0">
              <a:solidFill>
                <a:schemeClr val="bg1"/>
              </a:solidFill>
            </a:endParaRPr>
          </a:p>
          <a:p>
            <a:r>
              <a:rPr lang="en-GB" dirty="0" smtClean="0">
                <a:solidFill>
                  <a:schemeClr val="bg1"/>
                </a:solidFill>
              </a:rPr>
              <a:t>Is perfectionism among the young a growing problem and, if yes, why?</a:t>
            </a:r>
          </a:p>
          <a:p>
            <a:pPr marL="0" indent="0">
              <a:buNone/>
            </a:pPr>
            <a:endParaRPr lang="en-GB" dirty="0" smtClean="0">
              <a:solidFill>
                <a:schemeClr val="bg1"/>
              </a:solidFill>
            </a:endParaRPr>
          </a:p>
          <a:p>
            <a:r>
              <a:rPr lang="en-GB" dirty="0" smtClean="0">
                <a:solidFill>
                  <a:schemeClr val="bg1"/>
                </a:solidFill>
              </a:rPr>
              <a:t>What is it about our society that is creating these problems, and what can we do about it?</a:t>
            </a:r>
          </a:p>
          <a:p>
            <a:endParaRPr lang="en-GB" dirty="0"/>
          </a:p>
        </p:txBody>
      </p:sp>
    </p:spTree>
    <p:extLst>
      <p:ext uri="{BB962C8B-B14F-4D97-AF65-F5344CB8AC3E}">
        <p14:creationId xmlns:p14="http://schemas.microsoft.com/office/powerpoint/2010/main" val="11426337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Thank you for listening…</a:t>
            </a:r>
            <a:endParaRPr lang="en-GB" b="1" dirty="0">
              <a:solidFill>
                <a:schemeClr val="bg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8777" y="1528763"/>
            <a:ext cx="4993025" cy="4970511"/>
          </a:xfrm>
        </p:spPr>
      </p:pic>
    </p:spTree>
    <p:extLst>
      <p:ext uri="{BB962C8B-B14F-4D97-AF65-F5344CB8AC3E}">
        <p14:creationId xmlns:p14="http://schemas.microsoft.com/office/powerpoint/2010/main" val="46819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1524000" y="1031966"/>
            <a:ext cx="9144000" cy="90397"/>
          </a:xfrm>
        </p:spPr>
        <p:txBody>
          <a:bodyPr>
            <a:noAutofit/>
          </a:bodyPr>
          <a:lstStyle/>
          <a:p>
            <a:endParaRPr lang="en-GB" dirty="0">
              <a:solidFill>
                <a:schemeClr val="bg1"/>
              </a:solidFill>
            </a:endParaRPr>
          </a:p>
        </p:txBody>
      </p:sp>
      <p:sp>
        <p:nvSpPr>
          <p:cNvPr id="3" name="Subtitle 2"/>
          <p:cNvSpPr>
            <a:spLocks noGrp="1"/>
          </p:cNvSpPr>
          <p:nvPr>
            <p:ph type="subTitle" idx="1"/>
          </p:nvPr>
        </p:nvSpPr>
        <p:spPr>
          <a:xfrm>
            <a:off x="1524000" y="862149"/>
            <a:ext cx="9144000" cy="5394960"/>
          </a:xfrm>
        </p:spPr>
        <p:txBody>
          <a:bodyPr>
            <a:normAutofit/>
          </a:bodyPr>
          <a:lstStyle/>
          <a:p>
            <a:pPr algn="l"/>
            <a:r>
              <a:rPr lang="en-GB" sz="3600" dirty="0" smtClean="0">
                <a:solidFill>
                  <a:schemeClr val="bg1"/>
                </a:solidFill>
              </a:rPr>
              <a:t>‘If parents want to give their children a gift, the best thing they can do is to teach their children to love challenges, be intrigued by mistakes, enjoy effort, and keep on learning. That way, their children don’t have to be slaves of praise. They will have a lifelong way to build and repair their own confidence.’</a:t>
            </a:r>
          </a:p>
          <a:p>
            <a:pPr algn="l"/>
            <a:r>
              <a:rPr lang="en-GB" dirty="0" smtClean="0">
                <a:solidFill>
                  <a:schemeClr val="bg1"/>
                </a:solidFill>
              </a:rPr>
              <a:t/>
            </a:r>
            <a:br>
              <a:rPr lang="en-GB" dirty="0" smtClean="0">
                <a:solidFill>
                  <a:schemeClr val="bg1"/>
                </a:solidFill>
              </a:rPr>
            </a:br>
            <a:r>
              <a:rPr lang="en-GB" dirty="0" smtClean="0">
                <a:solidFill>
                  <a:schemeClr val="bg1"/>
                </a:solidFill>
              </a:rPr>
              <a:t>Professor Carol </a:t>
            </a:r>
            <a:r>
              <a:rPr lang="en-GB" dirty="0" err="1" smtClean="0">
                <a:solidFill>
                  <a:schemeClr val="bg1"/>
                </a:solidFill>
              </a:rPr>
              <a:t>Dweck</a:t>
            </a:r>
            <a:r>
              <a:rPr lang="en-GB" dirty="0" smtClean="0">
                <a:solidFill>
                  <a:schemeClr val="bg1"/>
                </a:solidFill>
              </a:rPr>
              <a:t> (author of </a:t>
            </a:r>
            <a:r>
              <a:rPr lang="en-GB" i="1" dirty="0" err="1" smtClean="0">
                <a:solidFill>
                  <a:schemeClr val="bg1"/>
                </a:solidFill>
              </a:rPr>
              <a:t>Mindset</a:t>
            </a:r>
            <a:r>
              <a:rPr lang="en-GB" i="1" dirty="0" smtClean="0">
                <a:solidFill>
                  <a:schemeClr val="bg1"/>
                </a:solidFill>
              </a:rPr>
              <a:t>: The New Psychology of Success</a:t>
            </a:r>
            <a:r>
              <a:rPr lang="en-GB" dirty="0" smtClean="0">
                <a:solidFill>
                  <a:schemeClr val="bg1"/>
                </a:solidFill>
              </a:rPr>
              <a:t>, 2006)</a:t>
            </a:r>
            <a:endParaRPr lang="en-GB" dirty="0">
              <a:solidFill>
                <a:schemeClr val="bg1"/>
              </a:solidFill>
            </a:endParaRPr>
          </a:p>
        </p:txBody>
      </p:sp>
    </p:spTree>
    <p:extLst>
      <p:ext uri="{BB962C8B-B14F-4D97-AF65-F5344CB8AC3E}">
        <p14:creationId xmlns:p14="http://schemas.microsoft.com/office/powerpoint/2010/main" val="24263343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Some important caveats</a:t>
            </a:r>
            <a:endParaRPr lang="en-GB" b="1" dirty="0">
              <a:solidFill>
                <a:schemeClr val="bg1"/>
              </a:solidFill>
            </a:endParaRPr>
          </a:p>
        </p:txBody>
      </p:sp>
      <p:sp>
        <p:nvSpPr>
          <p:cNvPr id="3" name="Content Placeholder 2"/>
          <p:cNvSpPr>
            <a:spLocks noGrp="1"/>
          </p:cNvSpPr>
          <p:nvPr>
            <p:ph idx="1"/>
          </p:nvPr>
        </p:nvSpPr>
        <p:spPr>
          <a:xfrm>
            <a:off x="838200" y="1449977"/>
            <a:ext cx="10515600" cy="5094514"/>
          </a:xfrm>
        </p:spPr>
        <p:txBody>
          <a:bodyPr>
            <a:normAutofit lnSpcReduction="10000"/>
          </a:bodyPr>
          <a:lstStyle/>
          <a:p>
            <a:r>
              <a:rPr lang="en-GB" dirty="0" smtClean="0">
                <a:solidFill>
                  <a:schemeClr val="bg1"/>
                </a:solidFill>
              </a:rPr>
              <a:t>Growth </a:t>
            </a:r>
            <a:r>
              <a:rPr lang="en-GB" dirty="0" err="1" smtClean="0">
                <a:solidFill>
                  <a:schemeClr val="bg1"/>
                </a:solidFill>
              </a:rPr>
              <a:t>mindset</a:t>
            </a:r>
            <a:r>
              <a:rPr lang="en-GB" dirty="0" smtClean="0">
                <a:solidFill>
                  <a:schemeClr val="bg1"/>
                </a:solidFill>
              </a:rPr>
              <a:t> cannot be taught – but it can be nurtured and modelled</a:t>
            </a:r>
          </a:p>
          <a:p>
            <a:r>
              <a:rPr lang="en-GB" dirty="0" smtClean="0">
                <a:solidFill>
                  <a:schemeClr val="bg1"/>
                </a:solidFill>
              </a:rPr>
              <a:t>Growth </a:t>
            </a:r>
            <a:r>
              <a:rPr lang="en-GB" dirty="0" err="1" smtClean="0">
                <a:solidFill>
                  <a:schemeClr val="bg1"/>
                </a:solidFill>
              </a:rPr>
              <a:t>mindset</a:t>
            </a:r>
            <a:r>
              <a:rPr lang="en-GB" dirty="0" smtClean="0">
                <a:solidFill>
                  <a:schemeClr val="bg1"/>
                </a:solidFill>
              </a:rPr>
              <a:t> does not deny the fact that people do have different levels of talent and intelligence</a:t>
            </a:r>
          </a:p>
          <a:p>
            <a:r>
              <a:rPr lang="en-GB" dirty="0" smtClean="0">
                <a:solidFill>
                  <a:schemeClr val="bg1"/>
                </a:solidFill>
              </a:rPr>
              <a:t>It is possible to possess growth </a:t>
            </a:r>
            <a:r>
              <a:rPr lang="en-GB" dirty="0" err="1" smtClean="0">
                <a:solidFill>
                  <a:schemeClr val="bg1"/>
                </a:solidFill>
              </a:rPr>
              <a:t>mindset</a:t>
            </a:r>
            <a:r>
              <a:rPr lang="en-GB" dirty="0" smtClean="0">
                <a:solidFill>
                  <a:schemeClr val="bg1"/>
                </a:solidFill>
              </a:rPr>
              <a:t> in some aspects of </a:t>
            </a:r>
            <a:r>
              <a:rPr lang="en-GB" dirty="0">
                <a:solidFill>
                  <a:schemeClr val="bg1"/>
                </a:solidFill>
              </a:rPr>
              <a:t>y</a:t>
            </a:r>
            <a:r>
              <a:rPr lang="en-GB" dirty="0" smtClean="0">
                <a:solidFill>
                  <a:schemeClr val="bg1"/>
                </a:solidFill>
              </a:rPr>
              <a:t>our life and not in others</a:t>
            </a:r>
          </a:p>
          <a:p>
            <a:r>
              <a:rPr lang="en-GB" dirty="0" smtClean="0">
                <a:solidFill>
                  <a:schemeClr val="bg1"/>
                </a:solidFill>
              </a:rPr>
              <a:t>Growth </a:t>
            </a:r>
            <a:r>
              <a:rPr lang="en-GB" dirty="0" err="1" smtClean="0">
                <a:solidFill>
                  <a:schemeClr val="bg1"/>
                </a:solidFill>
              </a:rPr>
              <a:t>mindset</a:t>
            </a:r>
            <a:r>
              <a:rPr lang="en-GB" dirty="0" smtClean="0">
                <a:solidFill>
                  <a:schemeClr val="bg1"/>
                </a:solidFill>
              </a:rPr>
              <a:t> does not remove or deny the fact of good and bad luck</a:t>
            </a:r>
          </a:p>
          <a:p>
            <a:r>
              <a:rPr lang="en-GB" dirty="0" smtClean="0">
                <a:solidFill>
                  <a:schemeClr val="bg1"/>
                </a:solidFill>
              </a:rPr>
              <a:t>Attempts to nurture growth </a:t>
            </a:r>
            <a:r>
              <a:rPr lang="en-GB" dirty="0" err="1" smtClean="0">
                <a:solidFill>
                  <a:schemeClr val="bg1"/>
                </a:solidFill>
              </a:rPr>
              <a:t>mindset</a:t>
            </a:r>
            <a:r>
              <a:rPr lang="en-GB" dirty="0" smtClean="0">
                <a:solidFill>
                  <a:schemeClr val="bg1"/>
                </a:solidFill>
              </a:rPr>
              <a:t> will be more successful the earlier they begin</a:t>
            </a:r>
          </a:p>
          <a:p>
            <a:r>
              <a:rPr lang="en-GB" dirty="0" smtClean="0">
                <a:solidFill>
                  <a:schemeClr val="bg1"/>
                </a:solidFill>
              </a:rPr>
              <a:t>The teenage brain is less capable of achieving growth </a:t>
            </a:r>
            <a:r>
              <a:rPr lang="en-GB" dirty="0" err="1" smtClean="0">
                <a:solidFill>
                  <a:schemeClr val="bg1"/>
                </a:solidFill>
              </a:rPr>
              <a:t>mindset</a:t>
            </a:r>
            <a:r>
              <a:rPr lang="en-GB" dirty="0" smtClean="0">
                <a:solidFill>
                  <a:schemeClr val="bg1"/>
                </a:solidFill>
              </a:rPr>
              <a:t> than the adult brain</a:t>
            </a:r>
            <a:endParaRPr lang="en-GB" dirty="0" smtClean="0"/>
          </a:p>
          <a:p>
            <a:endParaRPr lang="en-GB" dirty="0"/>
          </a:p>
        </p:txBody>
      </p:sp>
    </p:spTree>
    <p:extLst>
      <p:ext uri="{BB962C8B-B14F-4D97-AF65-F5344CB8AC3E}">
        <p14:creationId xmlns:p14="http://schemas.microsoft.com/office/powerpoint/2010/main" val="3980968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4 bad habits we are all prone to</a:t>
            </a:r>
            <a:endParaRPr lang="en-GB" b="1" dirty="0">
              <a:solidFill>
                <a:schemeClr val="bg1"/>
              </a:solidFill>
            </a:endParaRPr>
          </a:p>
        </p:txBody>
      </p:sp>
      <p:sp>
        <p:nvSpPr>
          <p:cNvPr id="3" name="Content Placeholder 2"/>
          <p:cNvSpPr>
            <a:spLocks noGrp="1"/>
          </p:cNvSpPr>
          <p:nvPr>
            <p:ph idx="1"/>
          </p:nvPr>
        </p:nvSpPr>
        <p:spPr>
          <a:xfrm>
            <a:off x="838200" y="1443038"/>
            <a:ext cx="10515600" cy="4733925"/>
          </a:xfrm>
        </p:spPr>
        <p:txBody>
          <a:bodyPr/>
          <a:lstStyle/>
          <a:p>
            <a:pPr marL="514350" indent="-514350">
              <a:buAutoNum type="arabicParenBoth"/>
            </a:pPr>
            <a:r>
              <a:rPr lang="en-GB" dirty="0" smtClean="0">
                <a:solidFill>
                  <a:schemeClr val="bg1"/>
                </a:solidFill>
              </a:rPr>
              <a:t>Becoming angry, defensive and melodramatic when criticised. Finding it difficult to </a:t>
            </a:r>
            <a:r>
              <a:rPr lang="en-GB" dirty="0" err="1" smtClean="0">
                <a:solidFill>
                  <a:schemeClr val="bg1"/>
                </a:solidFill>
              </a:rPr>
              <a:t>cooly</a:t>
            </a:r>
            <a:r>
              <a:rPr lang="en-GB" dirty="0" smtClean="0">
                <a:solidFill>
                  <a:schemeClr val="bg1"/>
                </a:solidFill>
              </a:rPr>
              <a:t> analyse our own weaknesses and failings</a:t>
            </a:r>
          </a:p>
          <a:p>
            <a:pPr marL="514350" indent="-514350">
              <a:buAutoNum type="arabicParenBoth"/>
            </a:pPr>
            <a:r>
              <a:rPr lang="en-GB" dirty="0" smtClean="0">
                <a:solidFill>
                  <a:schemeClr val="bg1"/>
                </a:solidFill>
              </a:rPr>
              <a:t>Repeating the same habitual modes of working (because they are security blankets) even when the evidence is telling us that they are inefficient</a:t>
            </a:r>
          </a:p>
          <a:p>
            <a:pPr marL="514350" indent="-514350">
              <a:buAutoNum type="arabicParenBoth"/>
            </a:pPr>
            <a:r>
              <a:rPr lang="en-GB" dirty="0" smtClean="0">
                <a:solidFill>
                  <a:schemeClr val="bg1"/>
                </a:solidFill>
              </a:rPr>
              <a:t>Not sitting back and thinking “what is my actual goal?” </a:t>
            </a:r>
          </a:p>
          <a:p>
            <a:pPr marL="514350" indent="-514350">
              <a:buAutoNum type="arabicParenBoth"/>
            </a:pPr>
            <a:r>
              <a:rPr lang="en-GB" dirty="0" smtClean="0">
                <a:solidFill>
                  <a:schemeClr val="bg1"/>
                </a:solidFill>
              </a:rPr>
              <a:t>Over-reacting when we experience failure and thereby probably missing the lesson within the experience</a:t>
            </a:r>
          </a:p>
          <a:p>
            <a:pPr marL="514350" indent="-514350">
              <a:buAutoNum type="arabicParenBoth"/>
            </a:pPr>
            <a:endParaRPr lang="en-GB" dirty="0" smtClean="0"/>
          </a:p>
          <a:p>
            <a:pPr marL="514350" indent="-514350">
              <a:buAutoNum type="arabicParenBoth"/>
            </a:pPr>
            <a:endParaRPr lang="en-GB" dirty="0" smtClean="0"/>
          </a:p>
          <a:p>
            <a:pPr marL="514350" indent="-514350">
              <a:buAutoNum type="arabicParenBoth"/>
            </a:pPr>
            <a:endParaRPr lang="en-GB" dirty="0" smtClean="0"/>
          </a:p>
          <a:p>
            <a:pPr marL="514350" indent="-514350">
              <a:buAutoNum type="arabicParenBoth"/>
            </a:pPr>
            <a:endParaRPr lang="en-GB" dirty="0"/>
          </a:p>
        </p:txBody>
      </p:sp>
    </p:spTree>
    <p:extLst>
      <p:ext uri="{BB962C8B-B14F-4D97-AF65-F5344CB8AC3E}">
        <p14:creationId xmlns:p14="http://schemas.microsoft.com/office/powerpoint/2010/main" val="2507310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What growth </a:t>
            </a:r>
            <a:r>
              <a:rPr lang="en-GB" b="1" dirty="0" err="1" smtClean="0">
                <a:solidFill>
                  <a:schemeClr val="bg1"/>
                </a:solidFill>
              </a:rPr>
              <a:t>mindset</a:t>
            </a:r>
            <a:r>
              <a:rPr lang="en-GB" b="1" dirty="0" smtClean="0">
                <a:solidFill>
                  <a:schemeClr val="bg1"/>
                </a:solidFill>
              </a:rPr>
              <a:t> is: The four components</a:t>
            </a:r>
            <a:endParaRPr lang="en-GB" b="1" dirty="0">
              <a:solidFill>
                <a:schemeClr val="bg1"/>
              </a:solidFill>
            </a:endParaRPr>
          </a:p>
        </p:txBody>
      </p:sp>
      <p:sp>
        <p:nvSpPr>
          <p:cNvPr id="3" name="Content Placeholder 2"/>
          <p:cNvSpPr>
            <a:spLocks noGrp="1"/>
          </p:cNvSpPr>
          <p:nvPr>
            <p:ph idx="1"/>
          </p:nvPr>
        </p:nvSpPr>
        <p:spPr>
          <a:xfrm>
            <a:off x="838200" y="1541416"/>
            <a:ext cx="10515600" cy="5133703"/>
          </a:xfrm>
        </p:spPr>
        <p:txBody>
          <a:bodyPr>
            <a:normAutofit/>
          </a:bodyPr>
          <a:lstStyle/>
          <a:p>
            <a:pPr marL="514350" indent="-514350">
              <a:buAutoNum type="arabicParenBoth"/>
            </a:pPr>
            <a:r>
              <a:rPr lang="en-GB" dirty="0" smtClean="0">
                <a:solidFill>
                  <a:schemeClr val="bg1"/>
                </a:solidFill>
              </a:rPr>
              <a:t>Taking criticism constructively and being self-critical</a:t>
            </a:r>
          </a:p>
          <a:p>
            <a:pPr marL="514350" indent="-514350">
              <a:buAutoNum type="arabicParenBoth"/>
            </a:pPr>
            <a:r>
              <a:rPr lang="en-GB" dirty="0" smtClean="0">
                <a:solidFill>
                  <a:schemeClr val="bg1"/>
                </a:solidFill>
              </a:rPr>
              <a:t>Analysing and tweaking how you work and learn in order to improve results and/or reduce stress</a:t>
            </a:r>
          </a:p>
          <a:p>
            <a:pPr marL="514350" indent="-514350">
              <a:buAutoNum type="arabicParenBoth"/>
            </a:pPr>
            <a:r>
              <a:rPr lang="en-GB" dirty="0" smtClean="0">
                <a:solidFill>
                  <a:schemeClr val="bg1"/>
                </a:solidFill>
              </a:rPr>
              <a:t>Having a clear sense of what your real goals actually are </a:t>
            </a:r>
          </a:p>
          <a:p>
            <a:pPr marL="514350" indent="-514350">
              <a:buAutoNum type="arabicParenBoth"/>
            </a:pPr>
            <a:r>
              <a:rPr lang="en-GB" dirty="0" smtClean="0">
                <a:solidFill>
                  <a:schemeClr val="bg1"/>
                </a:solidFill>
              </a:rPr>
              <a:t>Treating failure as the greatest teacher, and avoiding catastrophizing when things go wrong</a:t>
            </a:r>
          </a:p>
          <a:p>
            <a:pPr marL="514350" indent="-514350">
              <a:buAutoNum type="arabicParenBoth"/>
            </a:pPr>
            <a:endParaRPr lang="en-GB" dirty="0">
              <a:solidFill>
                <a:schemeClr val="bg1"/>
              </a:solidFill>
            </a:endParaRPr>
          </a:p>
          <a:p>
            <a:pPr marL="0" indent="0">
              <a:buNone/>
            </a:pPr>
            <a:r>
              <a:rPr lang="en-GB" dirty="0" smtClean="0">
                <a:solidFill>
                  <a:schemeClr val="bg1"/>
                </a:solidFill>
              </a:rPr>
              <a:t>All four components are habits (or virtues) - they can be encouraged, nurtured and modelled, but not taught</a:t>
            </a:r>
          </a:p>
          <a:p>
            <a:pPr marL="514350" indent="-514350">
              <a:buAutoNum type="arabicParenBoth"/>
            </a:pPr>
            <a:endParaRPr lang="en-GB" dirty="0" smtClean="0"/>
          </a:p>
          <a:p>
            <a:pPr marL="514350" indent="-514350">
              <a:buAutoNum type="arabicParenBoth"/>
            </a:pPr>
            <a:endParaRPr lang="en-GB" dirty="0" smtClean="0"/>
          </a:p>
          <a:p>
            <a:pPr marL="0" indent="0">
              <a:buNone/>
            </a:pPr>
            <a:endParaRPr lang="en-GB" dirty="0"/>
          </a:p>
        </p:txBody>
      </p:sp>
    </p:spTree>
    <p:extLst>
      <p:ext uri="{BB962C8B-B14F-4D97-AF65-F5344CB8AC3E}">
        <p14:creationId xmlns:p14="http://schemas.microsoft.com/office/powerpoint/2010/main" val="209713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The four aims of growth </a:t>
            </a:r>
            <a:r>
              <a:rPr lang="en-GB" b="1" dirty="0" err="1" smtClean="0">
                <a:solidFill>
                  <a:schemeClr val="bg1"/>
                </a:solidFill>
              </a:rPr>
              <a:t>mindset</a:t>
            </a:r>
            <a:endParaRPr lang="en-GB" b="1" dirty="0">
              <a:solidFill>
                <a:schemeClr val="bg1"/>
              </a:solidFill>
            </a:endParaRPr>
          </a:p>
        </p:txBody>
      </p:sp>
      <p:sp>
        <p:nvSpPr>
          <p:cNvPr id="3" name="Content Placeholder 2"/>
          <p:cNvSpPr>
            <a:spLocks noGrp="1"/>
          </p:cNvSpPr>
          <p:nvPr>
            <p:ph idx="1"/>
          </p:nvPr>
        </p:nvSpPr>
        <p:spPr/>
        <p:txBody>
          <a:bodyPr>
            <a:normAutofit/>
          </a:bodyPr>
          <a:lstStyle/>
          <a:p>
            <a:pPr marL="514350" indent="-514350">
              <a:buAutoNum type="arabicParenBoth"/>
            </a:pPr>
            <a:r>
              <a:rPr lang="en-GB" dirty="0" smtClean="0">
                <a:solidFill>
                  <a:schemeClr val="bg1"/>
                </a:solidFill>
              </a:rPr>
              <a:t>To make pupils’ school work a bit less stressful, by helping them to work smart as well as work hard</a:t>
            </a:r>
          </a:p>
          <a:p>
            <a:pPr marL="514350" indent="-514350">
              <a:buAutoNum type="arabicParenBoth"/>
            </a:pPr>
            <a:r>
              <a:rPr lang="en-GB" dirty="0" smtClean="0">
                <a:solidFill>
                  <a:schemeClr val="bg1"/>
                </a:solidFill>
              </a:rPr>
              <a:t>To help reduce or avoid mental health problems </a:t>
            </a:r>
            <a:endParaRPr lang="en-GB" dirty="0">
              <a:solidFill>
                <a:schemeClr val="bg1"/>
              </a:solidFill>
            </a:endParaRPr>
          </a:p>
          <a:p>
            <a:pPr marL="514350" indent="-514350">
              <a:buAutoNum type="arabicParenBoth"/>
            </a:pPr>
            <a:r>
              <a:rPr lang="en-GB" dirty="0" smtClean="0">
                <a:solidFill>
                  <a:schemeClr val="bg1"/>
                </a:solidFill>
              </a:rPr>
              <a:t>To help nurture emotional and analytical skills that are useful in work and personal life beyond education</a:t>
            </a:r>
          </a:p>
          <a:p>
            <a:pPr marL="514350" indent="-514350">
              <a:buAutoNum type="arabicParenBoth"/>
            </a:pPr>
            <a:r>
              <a:rPr lang="en-GB" dirty="0" smtClean="0">
                <a:solidFill>
                  <a:schemeClr val="bg1"/>
                </a:solidFill>
              </a:rPr>
              <a:t>To make a marginal (and occasionally significant) positive difference to exam results</a:t>
            </a:r>
            <a:endParaRPr lang="en-GB" dirty="0">
              <a:solidFill>
                <a:schemeClr val="bg1"/>
              </a:solidFill>
            </a:endParaRPr>
          </a:p>
        </p:txBody>
      </p:sp>
    </p:spTree>
    <p:extLst>
      <p:ext uri="{BB962C8B-B14F-4D97-AF65-F5344CB8AC3E}">
        <p14:creationId xmlns:p14="http://schemas.microsoft.com/office/powerpoint/2010/main" val="24731498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Schools: what doesn’t work</a:t>
            </a:r>
            <a:endParaRPr lang="en-GB" b="1" dirty="0">
              <a:solidFill>
                <a:schemeClr val="bg1"/>
              </a:solidFill>
            </a:endParaRPr>
          </a:p>
        </p:txBody>
      </p:sp>
      <p:sp>
        <p:nvSpPr>
          <p:cNvPr id="3" name="Content Placeholder 2"/>
          <p:cNvSpPr>
            <a:spLocks noGrp="1"/>
          </p:cNvSpPr>
          <p:nvPr>
            <p:ph idx="1"/>
          </p:nvPr>
        </p:nvSpPr>
        <p:spPr/>
        <p:txBody>
          <a:bodyPr/>
          <a:lstStyle/>
          <a:p>
            <a:r>
              <a:rPr lang="en-GB" dirty="0" smtClean="0">
                <a:solidFill>
                  <a:schemeClr val="bg1"/>
                </a:solidFill>
              </a:rPr>
              <a:t>Simply telling pupils to be more resilient </a:t>
            </a:r>
          </a:p>
          <a:p>
            <a:r>
              <a:rPr lang="en-GB" dirty="0" smtClean="0">
                <a:solidFill>
                  <a:schemeClr val="bg1"/>
                </a:solidFill>
              </a:rPr>
              <a:t>Simply teaching pupils about growth </a:t>
            </a:r>
            <a:r>
              <a:rPr lang="en-GB" dirty="0" err="1" smtClean="0">
                <a:solidFill>
                  <a:schemeClr val="bg1"/>
                </a:solidFill>
              </a:rPr>
              <a:t>mindset</a:t>
            </a:r>
            <a:endParaRPr lang="en-GB" dirty="0" smtClean="0">
              <a:solidFill>
                <a:schemeClr val="bg1"/>
              </a:solidFill>
            </a:endParaRPr>
          </a:p>
          <a:p>
            <a:r>
              <a:rPr lang="en-GB" dirty="0" smtClean="0">
                <a:solidFill>
                  <a:schemeClr val="bg1"/>
                </a:solidFill>
              </a:rPr>
              <a:t>Excessive and facile optimistic messages (e.g. ‘you can be anything you want to be’)</a:t>
            </a:r>
          </a:p>
          <a:p>
            <a:r>
              <a:rPr lang="en-GB" dirty="0" smtClean="0">
                <a:solidFill>
                  <a:schemeClr val="bg1"/>
                </a:solidFill>
              </a:rPr>
              <a:t>Placing too much emphasis on independent learning in a way that is not age appropriate</a:t>
            </a:r>
          </a:p>
          <a:p>
            <a:r>
              <a:rPr lang="en-GB" dirty="0" smtClean="0">
                <a:solidFill>
                  <a:schemeClr val="bg1"/>
                </a:solidFill>
              </a:rPr>
              <a:t>Over praising and using fixed praise</a:t>
            </a:r>
          </a:p>
          <a:p>
            <a:r>
              <a:rPr lang="en-GB" dirty="0" smtClean="0">
                <a:solidFill>
                  <a:schemeClr val="bg1"/>
                </a:solidFill>
              </a:rPr>
              <a:t>Using weighted language (e.g. good and bad)</a:t>
            </a:r>
          </a:p>
          <a:p>
            <a:pPr marL="0" indent="0">
              <a:buNone/>
            </a:pPr>
            <a:endParaRPr lang="en-GB" dirty="0"/>
          </a:p>
        </p:txBody>
      </p:sp>
    </p:spTree>
    <p:extLst>
      <p:ext uri="{BB962C8B-B14F-4D97-AF65-F5344CB8AC3E}">
        <p14:creationId xmlns:p14="http://schemas.microsoft.com/office/powerpoint/2010/main" val="3193692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Schools: 7 rules of communication</a:t>
            </a:r>
            <a:endParaRPr lang="en-GB" b="1" dirty="0">
              <a:solidFill>
                <a:schemeClr val="bg1"/>
              </a:solidFill>
            </a:endParaRPr>
          </a:p>
        </p:txBody>
      </p:sp>
      <p:sp>
        <p:nvSpPr>
          <p:cNvPr id="3" name="Content Placeholder 2"/>
          <p:cNvSpPr>
            <a:spLocks noGrp="1"/>
          </p:cNvSpPr>
          <p:nvPr>
            <p:ph idx="1"/>
          </p:nvPr>
        </p:nvSpPr>
        <p:spPr>
          <a:xfrm>
            <a:off x="838200" y="1306286"/>
            <a:ext cx="10515600" cy="5280252"/>
          </a:xfrm>
        </p:spPr>
        <p:txBody>
          <a:bodyPr>
            <a:normAutofit fontScale="92500" lnSpcReduction="20000"/>
          </a:bodyPr>
          <a:lstStyle/>
          <a:p>
            <a:pPr marL="514350" indent="-514350">
              <a:buFont typeface="+mj-lt"/>
              <a:buAutoNum type="arabicPeriod"/>
            </a:pPr>
            <a:r>
              <a:rPr lang="en-GB" dirty="0" smtClean="0">
                <a:solidFill>
                  <a:schemeClr val="bg1"/>
                </a:solidFill>
              </a:rPr>
              <a:t>Praise, but not over-praise</a:t>
            </a:r>
          </a:p>
          <a:p>
            <a:pPr marL="514350" indent="-514350">
              <a:buFont typeface="+mj-lt"/>
              <a:buAutoNum type="arabicPeriod"/>
            </a:pPr>
            <a:r>
              <a:rPr lang="en-GB" dirty="0" smtClean="0">
                <a:solidFill>
                  <a:schemeClr val="bg1"/>
                </a:solidFill>
              </a:rPr>
              <a:t>Avoid all fixed praise and criticism and instead use </a:t>
            </a:r>
            <a:r>
              <a:rPr lang="en-GB" dirty="0" smtClean="0">
                <a:solidFill>
                  <a:srgbClr val="FF0000"/>
                </a:solidFill>
              </a:rPr>
              <a:t>process praise and criticism</a:t>
            </a:r>
          </a:p>
          <a:p>
            <a:pPr marL="514350" indent="-514350">
              <a:buFont typeface="+mj-lt"/>
              <a:buAutoNum type="arabicPeriod"/>
            </a:pPr>
            <a:r>
              <a:rPr lang="en-GB" dirty="0" smtClean="0">
                <a:solidFill>
                  <a:schemeClr val="bg1"/>
                </a:solidFill>
              </a:rPr>
              <a:t>Avoid endless messages about ‘reaching for the stars’ and ‘you can be anything’ – </a:t>
            </a:r>
            <a:r>
              <a:rPr lang="en-GB" u="sng" dirty="0" smtClean="0">
                <a:solidFill>
                  <a:schemeClr val="bg1"/>
                </a:solidFill>
              </a:rPr>
              <a:t>be honest </a:t>
            </a:r>
            <a:r>
              <a:rPr lang="en-GB" dirty="0" smtClean="0">
                <a:solidFill>
                  <a:schemeClr val="bg1"/>
                </a:solidFill>
              </a:rPr>
              <a:t>(in an age appropriate way) and measured about what life is really like</a:t>
            </a:r>
          </a:p>
          <a:p>
            <a:pPr marL="514350" indent="-514350">
              <a:buFont typeface="+mj-lt"/>
              <a:buAutoNum type="arabicPeriod"/>
            </a:pPr>
            <a:r>
              <a:rPr lang="en-GB" dirty="0" smtClean="0">
                <a:solidFill>
                  <a:schemeClr val="bg1"/>
                </a:solidFill>
              </a:rPr>
              <a:t>In particular, be honest about the fact that we all experience feelings of inadequacy, failure, anxiety and frustration (such things can be managed but not removed)</a:t>
            </a:r>
          </a:p>
          <a:p>
            <a:pPr marL="514350" indent="-514350">
              <a:buFont typeface="+mj-lt"/>
              <a:buAutoNum type="arabicPeriod"/>
            </a:pPr>
            <a:r>
              <a:rPr lang="en-GB" dirty="0" smtClean="0">
                <a:solidFill>
                  <a:schemeClr val="bg1"/>
                </a:solidFill>
              </a:rPr>
              <a:t>Distinguish clearly between having a healthy sense of duty and being a </a:t>
            </a:r>
            <a:r>
              <a:rPr lang="en-GB" dirty="0">
                <a:solidFill>
                  <a:schemeClr val="bg1"/>
                </a:solidFill>
              </a:rPr>
              <a:t>p</a:t>
            </a:r>
            <a:r>
              <a:rPr lang="en-GB" dirty="0" smtClean="0">
                <a:solidFill>
                  <a:schemeClr val="bg1"/>
                </a:solidFill>
              </a:rPr>
              <a:t>erfectionist</a:t>
            </a:r>
          </a:p>
          <a:p>
            <a:pPr marL="514350" indent="-514350">
              <a:buFont typeface="+mj-lt"/>
              <a:buAutoNum type="arabicPeriod"/>
            </a:pPr>
            <a:r>
              <a:rPr lang="en-GB" dirty="0" smtClean="0">
                <a:solidFill>
                  <a:schemeClr val="bg1"/>
                </a:solidFill>
              </a:rPr>
              <a:t>Habitually use helpful language (e.g. skilful and unskilful / </a:t>
            </a:r>
            <a:r>
              <a:rPr lang="en-GB" dirty="0" smtClean="0">
                <a:solidFill>
                  <a:srgbClr val="FF0000"/>
                </a:solidFill>
              </a:rPr>
              <a:t>high stakes and low stakes</a:t>
            </a:r>
            <a:r>
              <a:rPr lang="en-GB" dirty="0" smtClean="0">
                <a:solidFill>
                  <a:schemeClr val="bg1"/>
                </a:solidFill>
              </a:rPr>
              <a:t>)</a:t>
            </a:r>
          </a:p>
          <a:p>
            <a:pPr marL="514350" indent="-514350">
              <a:buFont typeface="+mj-lt"/>
              <a:buAutoNum type="arabicPeriod"/>
            </a:pPr>
            <a:r>
              <a:rPr lang="en-GB" dirty="0">
                <a:solidFill>
                  <a:schemeClr val="bg1"/>
                </a:solidFill>
              </a:rPr>
              <a:t>Provide the necessary </a:t>
            </a:r>
            <a:r>
              <a:rPr lang="en-GB" dirty="0">
                <a:solidFill>
                  <a:srgbClr val="FF0000"/>
                </a:solidFill>
              </a:rPr>
              <a:t>emotional and academic scaffolding </a:t>
            </a:r>
            <a:endParaRPr lang="en-GB" dirty="0" smtClean="0">
              <a:solidFill>
                <a:srgbClr val="FF0000"/>
              </a:solidFill>
            </a:endParaRPr>
          </a:p>
          <a:p>
            <a:endParaRPr lang="en-GB" dirty="0" smtClean="0"/>
          </a:p>
          <a:p>
            <a:endParaRPr lang="en-GB" dirty="0" smtClean="0"/>
          </a:p>
          <a:p>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46800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bg1"/>
                </a:solidFill>
              </a:rPr>
              <a:t>Schools: 7 rules of work</a:t>
            </a:r>
            <a:endParaRPr lang="en-GB" b="1" dirty="0">
              <a:solidFill>
                <a:schemeClr val="bg1"/>
              </a:solidFill>
            </a:endParaRPr>
          </a:p>
        </p:txBody>
      </p:sp>
      <p:sp>
        <p:nvSpPr>
          <p:cNvPr id="3" name="Content Placeholder 2"/>
          <p:cNvSpPr>
            <a:spLocks noGrp="1"/>
          </p:cNvSpPr>
          <p:nvPr>
            <p:ph idx="1"/>
          </p:nvPr>
        </p:nvSpPr>
        <p:spPr>
          <a:xfrm>
            <a:off x="838200" y="1423851"/>
            <a:ext cx="10515600" cy="4753112"/>
          </a:xfrm>
        </p:spPr>
        <p:txBody>
          <a:bodyPr>
            <a:normAutofit/>
          </a:bodyPr>
          <a:lstStyle/>
          <a:p>
            <a:r>
              <a:rPr lang="en-GB" dirty="0" smtClean="0">
                <a:solidFill>
                  <a:schemeClr val="bg1"/>
                </a:solidFill>
              </a:rPr>
              <a:t>Build in </a:t>
            </a:r>
            <a:r>
              <a:rPr lang="en-GB" dirty="0">
                <a:solidFill>
                  <a:schemeClr val="bg1"/>
                </a:solidFill>
              </a:rPr>
              <a:t>r</a:t>
            </a:r>
            <a:r>
              <a:rPr lang="en-GB" dirty="0" smtClean="0">
                <a:solidFill>
                  <a:schemeClr val="bg1"/>
                </a:solidFill>
              </a:rPr>
              <a:t>eading-only homework and </a:t>
            </a:r>
            <a:r>
              <a:rPr lang="en-GB" dirty="0" smtClean="0">
                <a:solidFill>
                  <a:srgbClr val="FF0000"/>
                </a:solidFill>
              </a:rPr>
              <a:t>flipped lessons </a:t>
            </a:r>
            <a:r>
              <a:rPr lang="en-GB" dirty="0" smtClean="0">
                <a:solidFill>
                  <a:schemeClr val="bg1"/>
                </a:solidFill>
              </a:rPr>
              <a:t>from a young age</a:t>
            </a:r>
          </a:p>
          <a:p>
            <a:r>
              <a:rPr lang="en-GB" dirty="0" smtClean="0">
                <a:solidFill>
                  <a:schemeClr val="bg1"/>
                </a:solidFill>
              </a:rPr>
              <a:t>Be explicit about the time to be taken over homework and make it clear that working for too long is just as bad as not working enough</a:t>
            </a:r>
          </a:p>
          <a:p>
            <a:r>
              <a:rPr lang="en-GB" dirty="0" smtClean="0">
                <a:solidFill>
                  <a:srgbClr val="FF0000"/>
                </a:solidFill>
              </a:rPr>
              <a:t>Split homework </a:t>
            </a:r>
          </a:p>
          <a:p>
            <a:r>
              <a:rPr lang="en-GB" dirty="0" smtClean="0">
                <a:solidFill>
                  <a:schemeClr val="bg1"/>
                </a:solidFill>
              </a:rPr>
              <a:t>Ensure </a:t>
            </a:r>
            <a:r>
              <a:rPr lang="en-GB" dirty="0" smtClean="0">
                <a:solidFill>
                  <a:srgbClr val="FF0000"/>
                </a:solidFill>
              </a:rPr>
              <a:t>inclusion</a:t>
            </a:r>
            <a:r>
              <a:rPr lang="en-GB" dirty="0" smtClean="0">
                <a:solidFill>
                  <a:schemeClr val="bg1"/>
                </a:solidFill>
              </a:rPr>
              <a:t> in lessons through strategies such as </a:t>
            </a:r>
            <a:r>
              <a:rPr lang="en-GB" dirty="0" smtClean="0">
                <a:solidFill>
                  <a:srgbClr val="FF0000"/>
                </a:solidFill>
              </a:rPr>
              <a:t>delayed answers, differentiated questioning</a:t>
            </a:r>
            <a:r>
              <a:rPr lang="en-GB" dirty="0" smtClean="0">
                <a:solidFill>
                  <a:schemeClr val="bg1"/>
                </a:solidFill>
              </a:rPr>
              <a:t> and random name generators</a:t>
            </a:r>
          </a:p>
          <a:p>
            <a:r>
              <a:rPr lang="en-GB" dirty="0" smtClean="0">
                <a:solidFill>
                  <a:schemeClr val="bg1"/>
                </a:solidFill>
              </a:rPr>
              <a:t>Use </a:t>
            </a:r>
            <a:r>
              <a:rPr lang="en-GB" dirty="0" smtClean="0">
                <a:solidFill>
                  <a:srgbClr val="FF0000"/>
                </a:solidFill>
              </a:rPr>
              <a:t>higher order questioning </a:t>
            </a:r>
            <a:r>
              <a:rPr lang="en-GB" dirty="0" smtClean="0">
                <a:solidFill>
                  <a:schemeClr val="bg1"/>
                </a:solidFill>
              </a:rPr>
              <a:t>to ensure that ‘correct’ answers become both precise and eloquent</a:t>
            </a:r>
          </a:p>
          <a:p>
            <a:r>
              <a:rPr lang="en-GB" dirty="0" smtClean="0">
                <a:solidFill>
                  <a:schemeClr val="bg1"/>
                </a:solidFill>
              </a:rPr>
              <a:t>Don’t give too much feedback, but make what you give </a:t>
            </a:r>
            <a:r>
              <a:rPr lang="en-GB" dirty="0" smtClean="0">
                <a:solidFill>
                  <a:srgbClr val="FF0000"/>
                </a:solidFill>
              </a:rPr>
              <a:t>SMART</a:t>
            </a:r>
          </a:p>
          <a:p>
            <a:r>
              <a:rPr lang="en-GB" dirty="0" smtClean="0">
                <a:solidFill>
                  <a:schemeClr val="bg1"/>
                </a:solidFill>
              </a:rPr>
              <a:t>Provide extra-curricular opportunities for challenge and risk-taking</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3587987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1119</Words>
  <Application>Microsoft Office PowerPoint</Application>
  <PresentationFormat>Widescreen</PresentationFormat>
  <Paragraphs>98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Some important caveats</vt:lpstr>
      <vt:lpstr>4 bad habits we are all prone to</vt:lpstr>
      <vt:lpstr>What growth mindset is: The four components</vt:lpstr>
      <vt:lpstr>The four aims of growth mindset</vt:lpstr>
      <vt:lpstr>Schools: what doesn’t work</vt:lpstr>
      <vt:lpstr>Schools: 7 rules of communication</vt:lpstr>
      <vt:lpstr>Schools: 7 rules of work</vt:lpstr>
      <vt:lpstr>Parents: what doesn’t work</vt:lpstr>
      <vt:lpstr>Parents: 6 rules of communication</vt:lpstr>
      <vt:lpstr>Parents: 6 recommended approaches</vt:lpstr>
      <vt:lpstr>Some very big questions that are beyond this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Mindset</dc:title>
  <dc:creator>Julian Murphy</dc:creator>
  <cp:lastModifiedBy>Julian Murphy</cp:lastModifiedBy>
  <cp:revision>27</cp:revision>
  <cp:lastPrinted>2018-05-08T11:47:19Z</cp:lastPrinted>
  <dcterms:created xsi:type="dcterms:W3CDTF">2018-05-07T09:18:35Z</dcterms:created>
  <dcterms:modified xsi:type="dcterms:W3CDTF">2019-09-01T17:55:15Z</dcterms:modified>
</cp:coreProperties>
</file>